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302" r:id="rId3"/>
    <p:sldId id="313" r:id="rId4"/>
    <p:sldId id="314" r:id="rId5"/>
    <p:sldId id="274" r:id="rId6"/>
    <p:sldId id="271" r:id="rId7"/>
    <p:sldId id="315" r:id="rId8"/>
    <p:sldId id="316" r:id="rId9"/>
    <p:sldId id="288" r:id="rId10"/>
    <p:sldId id="275" r:id="rId11"/>
    <p:sldId id="257" r:id="rId12"/>
    <p:sldId id="301" r:id="rId13"/>
    <p:sldId id="258" r:id="rId14"/>
    <p:sldId id="262" r:id="rId15"/>
    <p:sldId id="279" r:id="rId16"/>
    <p:sldId id="276" r:id="rId17"/>
    <p:sldId id="277" r:id="rId18"/>
    <p:sldId id="259" r:id="rId19"/>
    <p:sldId id="280" r:id="rId20"/>
    <p:sldId id="260" r:id="rId21"/>
    <p:sldId id="283" r:id="rId22"/>
    <p:sldId id="281" r:id="rId23"/>
    <p:sldId id="323" r:id="rId24"/>
    <p:sldId id="322" r:id="rId25"/>
    <p:sldId id="324" r:id="rId26"/>
    <p:sldId id="282" r:id="rId27"/>
    <p:sldId id="317" r:id="rId28"/>
    <p:sldId id="284" r:id="rId29"/>
    <p:sldId id="294" r:id="rId30"/>
    <p:sldId id="295" r:id="rId31"/>
    <p:sldId id="289" r:id="rId32"/>
    <p:sldId id="325" r:id="rId33"/>
    <p:sldId id="326" r:id="rId34"/>
    <p:sldId id="304" r:id="rId35"/>
    <p:sldId id="292" r:id="rId36"/>
    <p:sldId id="293" r:id="rId37"/>
    <p:sldId id="305" r:id="rId38"/>
    <p:sldId id="319" r:id="rId39"/>
    <p:sldId id="312" r:id="rId40"/>
    <p:sldId id="320" r:id="rId41"/>
    <p:sldId id="321" r:id="rId42"/>
    <p:sldId id="290" r:id="rId43"/>
    <p:sldId id="310" r:id="rId44"/>
    <p:sldId id="287" r:id="rId45"/>
    <p:sldId id="303" r:id="rId46"/>
    <p:sldId id="300" r:id="rId47"/>
    <p:sldId id="291" r:id="rId48"/>
    <p:sldId id="298" r:id="rId49"/>
    <p:sldId id="307" r:id="rId50"/>
    <p:sldId id="306" r:id="rId51"/>
    <p:sldId id="299" r:id="rId52"/>
    <p:sldId id="308" r:id="rId53"/>
    <p:sldId id="309" r:id="rId54"/>
    <p:sldId id="311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75"/>
    <p:restoredTop sz="94737"/>
  </p:normalViewPr>
  <p:slideViewPr>
    <p:cSldViewPr snapToGrid="0" snapToObjects="1" showGuides="1">
      <p:cViewPr varScale="1">
        <p:scale>
          <a:sx n="91" d="100"/>
          <a:sy n="91" d="100"/>
        </p:scale>
        <p:origin x="200" y="2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F30927-3CDC-B943-BEA9-0F173FA888F6}" type="datetimeFigureOut">
              <a:t>3/25/19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87B0A-343F-7145-8A90-3FB83E8BED9E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4562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Faire un exemple notebook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087B0A-343F-7145-8A90-3FB83E8BED9E}" type="slidenum"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1107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087B0A-343F-7145-8A90-3FB83E8BED9E}" type="slidenum"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1877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CDF8-6A86-784C-98F8-259202CA3E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B6067E-F986-D947-BFF9-EA5566D0B9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6CD98-C39C-0B41-9F89-5880919F4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B29CD-D19B-6D42-A96C-409FD3823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75B6D-0377-8C47-910A-744E7305A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3380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A1291-2117-5142-ADC2-58B79E08A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476857-4DE2-3646-9CFE-2173963CFA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D2ABC-199C-FD49-ACA3-1F29DF560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A9631-D8DF-6547-A470-EDCD695A2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67063-FA55-D843-8B48-DDD6A67C7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4261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F3A355-4889-7F49-BB5A-22D2D04765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2C8260-1547-DA42-8DDE-12555560F6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A978E-EA59-E446-A1F3-202C6738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BCAB1-E280-294F-9286-2898ED9F6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2AE38-7598-2E41-815D-82F9AB0B1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83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1C372-3BD0-AC41-B042-357A5A987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1753A-2ECC-2442-9A76-820A922A4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EAD29-0DD8-5B44-B26C-C2D694D3B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EC184-DBEF-3344-B9FC-268A46F65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C2893-F9C8-CD46-B38E-BB00D2D0A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413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08CA9-BA86-3244-BD65-82F5CE50B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1E6C97-3D5C-234D-9006-70358DB41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06A6B-9C42-3744-8A6E-41DC80F19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73803-1D84-9E45-9C73-574E18051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43869-0FE1-D049-89B4-20DB346D0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584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5748A-EB29-3E41-835B-2D9329FED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8244D-0F2E-CE41-97A8-B44E5F202E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CFCB5E-60CE-584C-B9B0-62B612A57B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31B2D-4FC0-8C48-9AB9-286386EB3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ACBF7-80AD-304C-97F1-EF9179090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CCCB7-A697-8045-8ED2-95D311537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4152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60F96-CBB7-4A4F-9BF2-1DD1FE368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44975-2641-6040-BC22-3BA8AFE5D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CE7C27-D63F-354D-854F-17C02D5A1B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9B9B9C-5C31-5840-9F2E-6612DE10C2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EC37C5-ACD7-D941-AC19-AD47FD4E53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A7DDC1-C89E-C140-851F-CDEDDCA35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6F8821-F846-CE42-AFA2-6CBD5AFC4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86A926-0678-6B43-9D4E-3CFB38E32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8379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48CA2-E175-8D47-BA21-B302A8BFE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409D9F-9FF0-0F42-B5CC-DB8DFA0C4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FA8F71-5B34-BD40-8DC5-19A19DE3C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583499-37D8-0548-AC70-4A44A8EFA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9112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8B22C0-A2D9-CB47-83BA-2EB159FA4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B74D5-0630-064D-B5E3-39AD4FBE5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74ACA-12CA-E34F-9474-50C68A3B8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9696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418D9-AE01-9840-9EE8-7B79DE47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4FD2A-1113-9240-8150-4390F78B1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133EE-8BA7-2744-8592-E9E3773DF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B68AE-5A9C-244E-BAEB-747B7A6CD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C2465-131F-4140-8442-01232CB4A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9CE869-5961-C142-9479-4269AEC81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8088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BA01F-A067-B942-9B1B-339EE4011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798EE8-6192-8D4A-8427-DD6557ECC8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CF6C94-5501-2044-8D62-53819D778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2C3A90-B65D-E243-B100-D5E79569B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72CE10-49FB-3E41-90C4-31FC4CFA6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BC9CD-3FE4-0242-833C-B36FFCD95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8672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BBF744-D904-BA4C-B6DB-FFD7124D0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4D370C-6167-D146-9EDA-E51BC4AF4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7B91B-EA0D-4B4D-B922-26AE9242C3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2A08E-94C2-894E-81BC-CA88AC9CC7E1}" type="datetimeFigureOut">
              <a:t>3/25/19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F0C6E-1E6D-084E-800F-614174A218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81419-FD91-934A-98E6-B2DA34AC61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7FF5F-3303-5E4A-B94F-81F140252212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154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quantstart.com/articles/The-Markov-and-Martingale-Properties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uantstart.com/articles/Markov-Chain-Monte-Carlo-for-Bayesian-Inference-The-Metropolis-Algorithm" TargetMode="Externa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wiecki/WhileMyMCMCGentlySamples/blob/master/content/downloads/notebooks/MCMC-sampling-for-dummies.ipynb" TargetMode="External"/><Relationship Id="rId2" Type="http://schemas.openxmlformats.org/officeDocument/2006/relationships/hyperlink" Target="http://twiecki.github.io/blog/2015/11/10/mcmc-sampling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people.duke.edu/~ccc14/sta-663-bootstrap/MCMC.html#why-does-metropolis-hastings-work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ecki.io/blog/2014/01/02/visualizing-mcmc/" TargetMode="External"/><Relationship Id="rId2" Type="http://schemas.openxmlformats.org/officeDocument/2006/relationships/hyperlink" Target="https://youtu.be/5TyvJ6jXHYE?t=101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eremykun.com/2015/04/06/markov-chain-monte-carlo-without-all-the-bullshit/" TargetMode="External"/><Relationship Id="rId4" Type="http://schemas.openxmlformats.org/officeDocument/2006/relationships/hyperlink" Target="http://people.duke.edu/~ccc14/sta-663-bootstrap/MCMC.html#why-does-metropolis-hastings-work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people.duke.edu/~ccc14/sta-663-bootstrap/PyMC3.html#estimating-parameters-of-a-linear-regreession-model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people.duke.edu/~ccc14/sta-663-bootstrap/PyMC3.html#alternative-fromulation-using-glm-formulas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docs.pymc.io/api/distributions/continuous.html#pymc3.distributions.continuous.StudentT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mc.io/notebooks/posterior_predictive.html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mc.io/api/stats.html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mc.io/notebooks/posterior_predictive.html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people.duke.edu/~ccc14/sta-663-bootstrap/PyMC3.html#alternative-fromulation-using-glm-formulas" TargetMode="External"/><Relationship Id="rId2" Type="http://schemas.openxmlformats.org/officeDocument/2006/relationships/hyperlink" Target="https://docs.pymc.io/notebooks/getting_started#Generalized-Linear-Model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pymc.io/notebooks/GLM-robust-with-outlier-detection.html#Create-Robust-Model:-Student-T-Method" TargetMode="Externa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pplied.ai/bayesian-inference-with-pymc3-part-1/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towardsdatascience.com/bayesian-linear-regression-in-python-using-machine-learning-to-predict-student-grades-part-2-b72059a8ac7e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a-zero-math-introduction-to-markov-chain-monte-carlo-methods-dcba889e0c50" TargetMode="External"/><Relationship Id="rId2" Type="http://schemas.openxmlformats.org/officeDocument/2006/relationships/hyperlink" Target="https://skymind.ai/wiki/markov-chain-monte-carlo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tats.stackexchange.com/questions/252577/bayes-regression-how-is-it-done-in-comparison-to-standard-regression" TargetMode="External"/><Relationship Id="rId4" Type="http://schemas.openxmlformats.org/officeDocument/2006/relationships/hyperlink" Target="https://stats.stackexchange.com/questions/163034/bayesian-logit-model-intuitive-explanatio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umsar.net/blog/2015/04/the-non-parametric-bootstrap-as-a-bayesian-model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fr.wikipedia.org/wiki/Ind%C3%A9pendance_(probabilit%C3%A9s)" TargetMode="External"/><Relationship Id="rId3" Type="http://schemas.openxmlformats.org/officeDocument/2006/relationships/hyperlink" Target="https://en.wikipedia.org/wiki/Sim%C3%A9on_Denis_Poisson" TargetMode="External"/><Relationship Id="rId7" Type="http://schemas.openxmlformats.org/officeDocument/2006/relationships/hyperlink" Target="https://fr.wikipedia.org/wiki/Loi_de_probabilit%C3%A9#Classification_des_lois_de_probabilit%C3%A9_sur_la_droite_r%C3%A9elle" TargetMode="External"/><Relationship Id="rId2" Type="http://schemas.openxmlformats.org/officeDocument/2006/relationships/hyperlink" Target="https://en.wikipedia.org/wiki/Franc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.wikipedia.org/wiki/Sim%C3%A9on_Denis_Poisson" TargetMode="External"/><Relationship Id="rId5" Type="http://schemas.openxmlformats.org/officeDocument/2006/relationships/hyperlink" Target="https://en.wikipedia.org/wiki/Statistical_independence" TargetMode="External"/><Relationship Id="rId4" Type="http://schemas.openxmlformats.org/officeDocument/2006/relationships/hyperlink" Target="https://en.wikipedia.org/wiki/Discrete_probability_distribution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4D8AF-849D-1349-B5D2-B8BB749BDE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Probabilistic programming</a:t>
            </a:r>
            <a:br>
              <a:rPr lang="fr-FR"/>
            </a:br>
            <a:r>
              <a:rPr lang="fr-FR"/>
              <a:t>Day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2188F-DD4A-E044-BB9F-18F822D461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Sampling - Markov chains – MonteCarlo – Metropolis – Bootstrap – Bayesian Regression – Classification - More PyMC3</a:t>
            </a:r>
          </a:p>
        </p:txBody>
      </p:sp>
    </p:spTree>
    <p:extLst>
      <p:ext uri="{BB962C8B-B14F-4D97-AF65-F5344CB8AC3E}">
        <p14:creationId xmlns:p14="http://schemas.microsoft.com/office/powerpoint/2010/main" val="3314614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86756-FF7E-4E45-A890-F7016E07D1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Sampling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0A6311-49CC-2D4A-BDA1-17C793FFEA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why? how? </a:t>
            </a:r>
          </a:p>
        </p:txBody>
      </p:sp>
    </p:spTree>
    <p:extLst>
      <p:ext uri="{BB962C8B-B14F-4D97-AF65-F5344CB8AC3E}">
        <p14:creationId xmlns:p14="http://schemas.microsoft.com/office/powerpoint/2010/main" val="500746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60DA1-4EB1-EE44-BE73-B1EC58B84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Why sampling?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C8258-8228-824E-BC4A-F5DE829C198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fr-FR"/>
              <a:t>Conjugate priors do not scale</a:t>
            </a:r>
          </a:p>
          <a:p>
            <a:r>
              <a:rPr lang="fr-FR"/>
              <a:t>Hierarchical models have hundreds of parameters</a:t>
            </a:r>
          </a:p>
          <a:p>
            <a:r>
              <a:rPr lang="fr-FR"/>
              <a:t>=&gt; impossible to derive analytical expression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56C39-7C02-6749-9094-7059A0A0AE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7" y="4329747"/>
            <a:ext cx="5564505" cy="166902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/>
              <a:t>Bayes formula requires to integrate over space of all parameters to estimate the denominator</a:t>
            </a:r>
          </a:p>
          <a:p>
            <a:pPr marL="0" indent="0">
              <a:buNone/>
            </a:pPr>
            <a:r>
              <a:rPr lang="fr-FR"/>
              <a:t>=&gt; curse of dimensionnality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3712C92-10C3-D84A-85DD-60A49FC8F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150" y="3821747"/>
            <a:ext cx="3048000" cy="101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9EC34C-8AF3-5540-883A-740405D84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0150" y="2785110"/>
            <a:ext cx="26797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946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30AFA-6D78-F040-8D31-5780CEAB1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Sampling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6620D-AADE-4D46-9DE3-A8F8228EB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https://chi-feng.github.io/mcmc-demo/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B90967-936A-4D42-B11E-FA0F7C605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004" y="2704646"/>
            <a:ext cx="5838452" cy="378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67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567CE-9A68-D849-9EFC-0DE1C4DF8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9453E-F0F5-8740-A04A-DC6982D12F3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i="1"/>
              <a:t>approximation of any high dimensional integral.</a:t>
            </a:r>
          </a:p>
          <a:p>
            <a:r>
              <a:rPr lang="en-US" i="1"/>
              <a:t>Family of algorithms</a:t>
            </a:r>
          </a:p>
          <a:p>
            <a:pPr lvl="1"/>
            <a:r>
              <a:rPr lang="en-US"/>
              <a:t>Metropolis-Hastings, </a:t>
            </a:r>
          </a:p>
          <a:p>
            <a:pPr lvl="1"/>
            <a:r>
              <a:rPr lang="en-US"/>
              <a:t>Gibbs Sampler, </a:t>
            </a:r>
          </a:p>
          <a:p>
            <a:pPr lvl="1"/>
            <a:r>
              <a:rPr lang="en-US"/>
              <a:t>Hamiltonian MCMC </a:t>
            </a:r>
          </a:p>
          <a:p>
            <a:pPr lvl="1"/>
            <a:r>
              <a:rPr lang="en-US"/>
              <a:t>No-U-Turn Sampler (NUTS)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8800D4-D597-7A42-973D-75A432FD1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4923667"/>
            <a:ext cx="5181600" cy="4351338"/>
          </a:xfrm>
        </p:spPr>
        <p:txBody>
          <a:bodyPr/>
          <a:lstStyle/>
          <a:p>
            <a:r>
              <a:rPr lang="fr-FR"/>
              <a:t>Monte Carlo: Random search</a:t>
            </a:r>
          </a:p>
          <a:p>
            <a:r>
              <a:rPr lang="fr-FR"/>
              <a:t>Markov chains: jumping around </a:t>
            </a:r>
            <a:r>
              <a:rPr lang="fr-FR" b="1"/>
              <a:t>without</a:t>
            </a:r>
            <a:r>
              <a:rPr lang="fr-FR"/>
              <a:t> dependence on the starting point</a:t>
            </a:r>
          </a:p>
          <a:p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B8AC48-3000-124F-B26A-86D626F1A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962" y="1263877"/>
            <a:ext cx="2722880" cy="559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766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68242-EE0C-1A4A-9ED1-5A48F2317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A Short History of Markov Chain Monte Carlo</a:t>
            </a:r>
            <a:br>
              <a:rPr lang="en-US"/>
            </a:br>
            <a:endParaRPr lang="fr-F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EE660D-1D58-0D4B-84FB-9D87BC775286}"/>
              </a:ext>
            </a:extLst>
          </p:cNvPr>
          <p:cNvSpPr txBox="1"/>
          <p:nvPr/>
        </p:nvSpPr>
        <p:spPr>
          <a:xfrm>
            <a:off x="3241040" y="6624320"/>
            <a:ext cx="6297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 Short History of Markov Chain MonteCarlo 2011 0808.2902.pdf</a:t>
            </a:r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4FA859-B29D-8F47-A18B-B39132A95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43" y="0"/>
            <a:ext cx="110381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139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6C1FC-97CE-2F4F-8B62-35F1A65DE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Metropolis Hastings Algo 1953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619A60-E1C5-E74A-8540-9CCD9D25C0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550" y="2108994"/>
            <a:ext cx="10248900" cy="3784600"/>
          </a:xfrm>
        </p:spPr>
      </p:pic>
    </p:spTree>
    <p:extLst>
      <p:ext uri="{BB962C8B-B14F-4D97-AF65-F5344CB8AC3E}">
        <p14:creationId xmlns:p14="http://schemas.microsoft.com/office/powerpoint/2010/main" val="1535967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C8D87-1709-B847-B75B-55698B6465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MCMC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0D1144-7235-7B48-A925-D0797C6CDB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Monte Carlo + Markov Chain</a:t>
            </a:r>
          </a:p>
        </p:txBody>
      </p:sp>
    </p:spTree>
    <p:extLst>
      <p:ext uri="{BB962C8B-B14F-4D97-AF65-F5344CB8AC3E}">
        <p14:creationId xmlns:p14="http://schemas.microsoft.com/office/powerpoint/2010/main" val="2817270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3774A-7AD6-C743-86CA-EED7075BB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7184-02CF-2C44-AEC2-9645B9FDCB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824548"/>
          </a:xfrm>
        </p:spPr>
        <p:txBody>
          <a:bodyPr>
            <a:normAutofit lnSpcReduction="10000"/>
          </a:bodyPr>
          <a:lstStyle/>
          <a:p>
            <a:r>
              <a:rPr lang="en-US"/>
              <a:t> approximate the posterior distribution</a:t>
            </a:r>
            <a:endParaRPr lang="fr-FR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9ED0978-09F3-2648-983B-CC1C74F404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55750" y="3821747"/>
            <a:ext cx="3048000" cy="101600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784A29-5FEB-2E40-9C9E-93C23F211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750" y="2785110"/>
            <a:ext cx="2679700" cy="901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AFD5C8-DC2F-4344-BBFA-F5A02335A513}"/>
              </a:ext>
            </a:extLst>
          </p:cNvPr>
          <p:cNvSpPr txBox="1"/>
          <p:nvPr/>
        </p:nvSpPr>
        <p:spPr>
          <a:xfrm>
            <a:off x="6746239" y="1825625"/>
            <a:ext cx="47715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sample from the posterior distribution by combining a "random search" (the Monte Carlo aspect) with a mechanism for intelligently "jumping" around, but in a manner that ultimately doesn't depend on where we started </a:t>
            </a:r>
          </a:p>
          <a:p>
            <a:r>
              <a:rPr lang="en-US"/>
              <a:t>from (the </a:t>
            </a:r>
            <a:r>
              <a:rPr lang="en-US">
                <a:hlinkClick r:id="rId4"/>
              </a:rPr>
              <a:t>Markov</a:t>
            </a:r>
            <a:r>
              <a:rPr lang="en-US"/>
              <a:t> Chain aspect). </a:t>
            </a:r>
          </a:p>
          <a:p>
            <a:endParaRPr lang="en-US"/>
          </a:p>
          <a:p>
            <a:r>
              <a:rPr lang="en-US"/>
              <a:t>Hence Markov Chain Monte Carlo methods are </a:t>
            </a:r>
            <a:r>
              <a:rPr lang="en-US">
                <a:highlight>
                  <a:srgbClr val="FFFF00"/>
                </a:highlight>
              </a:rPr>
              <a:t>memoryless searches performed with intelligent jumps.</a:t>
            </a:r>
            <a:endParaRPr lang="fr-FR">
              <a:highlight>
                <a:srgbClr val="FFFF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F4C222-FBFC-7D4E-8826-3306D4914DCE}"/>
              </a:ext>
            </a:extLst>
          </p:cNvPr>
          <p:cNvSpPr txBox="1"/>
          <p:nvPr/>
        </p:nvSpPr>
        <p:spPr>
          <a:xfrm>
            <a:off x="904240" y="5344160"/>
            <a:ext cx="8163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Need to numerically evaluate an integral in a potentially very large dimensional space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9613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4D0E7-9932-704B-84D9-D04756CDF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MCMC en pratique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FA4B8-E881-5A40-A37B-F3F13028F6D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>
                <a:highlight>
                  <a:srgbClr val="FFFF00"/>
                </a:highlight>
              </a:rPr>
              <a:t>The main difference between MCMC algorithms occurs in </a:t>
            </a:r>
            <a:r>
              <a:rPr lang="en-US" i="1" u="sng">
                <a:highlight>
                  <a:srgbClr val="FFFF00"/>
                </a:highlight>
              </a:rPr>
              <a:t>how you jump</a:t>
            </a:r>
            <a:r>
              <a:rPr lang="en-US">
                <a:highlight>
                  <a:srgbClr val="FFFF00"/>
                </a:highlight>
              </a:rPr>
              <a:t> as well as </a:t>
            </a:r>
            <a:r>
              <a:rPr lang="en-US" i="1" u="sng">
                <a:highlight>
                  <a:srgbClr val="FFFF00"/>
                </a:highlight>
              </a:rPr>
              <a:t>how you decide whether to jump</a:t>
            </a:r>
            <a:r>
              <a:rPr lang="en-US">
                <a:highlight>
                  <a:srgbClr val="FFFF00"/>
                </a:highlight>
              </a:rPr>
              <a:t>.</a:t>
            </a:r>
          </a:p>
          <a:p>
            <a:br>
              <a:rPr lang="en-US"/>
            </a:br>
            <a:r>
              <a:rPr lang="en-US"/>
              <a:t>The Metropolis algorithm uses a normal distribution to propose a jump. This normal distribution has a mean value μ which is equal to the current position and takes a "proposal width" for its standard deviation σ.</a:t>
            </a:r>
          </a:p>
          <a:p>
            <a:r>
              <a:rPr lang="en-US"/>
              <a:t>proposal width : </a:t>
            </a:r>
          </a:p>
          <a:p>
            <a:pPr lvl="1"/>
            <a:r>
              <a:rPr lang="en-US"/>
              <a:t>larger =&gt; more exploration, </a:t>
            </a:r>
          </a:p>
          <a:p>
            <a:pPr lvl="1"/>
            <a:r>
              <a:rPr lang="en-US"/>
              <a:t>smaller takes longer to converge, might miss whole regions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90E4B8-685A-8848-AA2E-9954646F7C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/>
              <a:t>Metropolis Algorithm </a:t>
            </a:r>
          </a:p>
          <a:p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Begin the algorithm at the </a:t>
            </a:r>
            <a:r>
              <a:rPr lang="en-US" i="1"/>
              <a:t>current</a:t>
            </a:r>
            <a:r>
              <a:rPr lang="en-US"/>
              <a:t> position in parameter space (θ_current)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Propose a "jump" to a new position in parameter space (θ_new)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/>
              <a:t>Accept or reject</a:t>
            </a:r>
            <a:r>
              <a:rPr lang="en-US"/>
              <a:t> the jump probabilistically using the prior information and available data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/>
              <a:t>If the jump is accepted, move to the new position and return to step 1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/>
              <a:t>If the jump is rejected, stay where you are and return to step 1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After a set number of jumps have occurred, return all of the </a:t>
            </a:r>
            <a:r>
              <a:rPr lang="en-US" i="1"/>
              <a:t>accepted</a:t>
            </a:r>
            <a:r>
              <a:rPr lang="en-US"/>
              <a:t> positions =&gt; </a:t>
            </a:r>
            <a:r>
              <a:rPr lang="en-US" b="1"/>
              <a:t>trace</a:t>
            </a:r>
          </a:p>
          <a:p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00884E-EF07-A345-B954-5725F2BD4654}"/>
              </a:ext>
            </a:extLst>
          </p:cNvPr>
          <p:cNvSpPr/>
          <p:nvPr/>
        </p:nvSpPr>
        <p:spPr>
          <a:xfrm>
            <a:off x="586285" y="6176963"/>
            <a:ext cx="111718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>
                <a:hlinkClick r:id="rId2"/>
              </a:rPr>
              <a:t>https://www.quantstart.com/articles/Markov-Chain-Monte-Carlo-for-Bayesian-Inference-The-Metropolis-Algorithm</a:t>
            </a:r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4405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EAEE8-9D32-8540-A717-613DB4C7A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Acception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EF672-AC98-7B4A-816D-AC2A16F34E6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/>
              <a:t>Calculate ratio of probability current point vs probability previous point =&gt; p</a:t>
            </a:r>
          </a:p>
          <a:p>
            <a:r>
              <a:rPr lang="fr-FR"/>
              <a:t>Generate random number </a:t>
            </a:r>
            <a:r>
              <a:rPr lang="fr-FR" i="1"/>
              <a:t>a</a:t>
            </a:r>
            <a:r>
              <a:rPr lang="fr-FR"/>
              <a:t> in [0,1]</a:t>
            </a:r>
          </a:p>
          <a:p>
            <a:r>
              <a:rPr lang="fr-FR"/>
              <a:t>if </a:t>
            </a:r>
            <a:r>
              <a:rPr lang="fr-FR" i="1"/>
              <a:t>a</a:t>
            </a:r>
            <a:r>
              <a:rPr lang="fr-FR"/>
              <a:t> &lt;  p =&gt; accept else reject</a:t>
            </a:r>
          </a:p>
          <a:p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D1216F-0B1B-4D47-A58B-3EA05EED5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220" y="1833404"/>
            <a:ext cx="2768600" cy="749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385BA4-7170-E644-993F-52F5E0A85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2787491"/>
            <a:ext cx="6184900" cy="1193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5576187-0397-A644-A743-90A1C9C465CD}"/>
              </a:ext>
            </a:extLst>
          </p:cNvPr>
          <p:cNvSpPr/>
          <p:nvPr/>
        </p:nvSpPr>
        <p:spPr>
          <a:xfrm>
            <a:off x="6839189" y="5154295"/>
            <a:ext cx="45863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>
                <a:solidFill>
                  <a:srgbClr val="212529"/>
                </a:solidFill>
                <a:effectLst/>
                <a:latin typeface="-apple-system"/>
              </a:rPr>
              <a:t>depends only on the likelihoods and the priors </a:t>
            </a:r>
          </a:p>
          <a:p>
            <a:r>
              <a:rPr lang="en-US" b="0" i="0">
                <a:solidFill>
                  <a:srgbClr val="212529"/>
                </a:solidFill>
                <a:effectLst/>
                <a:latin typeface="-apple-system"/>
              </a:rPr>
              <a:t>no longer on P(D)</a:t>
            </a:r>
            <a:endParaRPr lang="fr-FR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B1F266-284B-CF44-83C5-A6F37AB7DCC5}"/>
              </a:ext>
            </a:extLst>
          </p:cNvPr>
          <p:cNvCxnSpPr>
            <a:stCxn id="9" idx="0"/>
          </p:cNvCxnSpPr>
          <p:nvPr/>
        </p:nvCxnSpPr>
        <p:spPr>
          <a:xfrm flipV="1">
            <a:off x="9132349" y="4186079"/>
            <a:ext cx="692806" cy="968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628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D117C-7A74-7D46-866B-CFC1CBD33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2B255-737A-3A43-8D2F-F4C99B10B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Third way between ML (big data, black box) and Stats (Hypothesis and tests)</a:t>
            </a:r>
          </a:p>
          <a:p>
            <a:r>
              <a:rPr lang="fr-FR"/>
              <a:t>Probabilistic programming = Bayes + Sampling</a:t>
            </a:r>
          </a:p>
          <a:p>
            <a:r>
              <a:rPr lang="fr-FR"/>
              <a:t>Beta – Binomial conjugate prior</a:t>
            </a:r>
          </a:p>
          <a:p>
            <a:r>
              <a:rPr lang="fr-FR"/>
              <a:t>Coin flipping – Dice rolling – polls</a:t>
            </a:r>
          </a:p>
          <a:p>
            <a:r>
              <a:rPr lang="fr-FR"/>
              <a:t>=&gt; Distribution instead of point estimates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8823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E252A-19C7-9448-9DFF-FF39E8C66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MCMC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8C22C-12A4-364E-B1BD-832CDF485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/>
              <a:t>See:</a:t>
            </a:r>
          </a:p>
          <a:p>
            <a:r>
              <a:rPr lang="fr-FR">
                <a:hlinkClick r:id="rId2"/>
              </a:rPr>
              <a:t>http://twiecki.github.io/blog/2015/11/10/mcmc-sampling/</a:t>
            </a:r>
            <a:endParaRPr lang="fr-FR"/>
          </a:p>
          <a:p>
            <a:r>
              <a:rPr lang="fr-FR"/>
              <a:t>notebook  </a:t>
            </a:r>
            <a:r>
              <a:rPr lang="fr-FR">
                <a:hlinkClick r:id="rId3"/>
              </a:rPr>
              <a:t>https://github.com/twiecki/WhileMyMCMCGentlySamples/blob/master/content/downloads/notebooks/MCMC-sampling-for-dummies.ipynb</a:t>
            </a:r>
            <a:r>
              <a:rPr lang="fr-FR"/>
              <a:t> </a:t>
            </a:r>
          </a:p>
          <a:p>
            <a:r>
              <a:rPr lang="en-US"/>
              <a:t>the </a:t>
            </a:r>
            <a:r>
              <a:rPr lang="en-US" b="1"/>
              <a:t>trace</a:t>
            </a:r>
            <a:r>
              <a:rPr lang="en-US"/>
              <a:t> (list of all accepted samples) </a:t>
            </a:r>
          </a:p>
          <a:p>
            <a:r>
              <a:rPr lang="en-US"/>
              <a:t>Look at autocorrelation to see if the samples are correlated</a:t>
            </a:r>
          </a:p>
          <a:p>
            <a:r>
              <a:rPr lang="en-US"/>
              <a:t>small jump size: large autocorrelation</a:t>
            </a:r>
          </a:p>
          <a:p>
            <a:r>
              <a:rPr lang="en-US"/>
              <a:t>need for a </a:t>
            </a:r>
            <a:r>
              <a:rPr lang="en-US" b="1"/>
              <a:t>burn-in</a:t>
            </a:r>
            <a:r>
              <a:rPr lang="en-US"/>
              <a:t> period to reduce influence of start area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66506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107B2-BAA8-F942-AAB7-6B3593298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Why does Metropolis-Hastings work?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86F45-A311-5E41-ABC2-195C65541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hlinkClick r:id="rId2"/>
              </a:rPr>
              <a:t>http://people.duke.edu/~ccc14/sta-663-bootstrap/MCMC.html#why-does-metropolis-hastings-work</a:t>
            </a:r>
            <a:r>
              <a:rPr lang="fr-FR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fr-FR"/>
              <a:t>The samples generated by MCMC constitute a Markov Chain</a:t>
            </a:r>
          </a:p>
          <a:p>
            <a:pPr marL="514350" indent="-514350">
              <a:buFont typeface="+mj-lt"/>
              <a:buAutoNum type="arabicPeriod"/>
            </a:pPr>
            <a:r>
              <a:rPr lang="fr-FR"/>
              <a:t>This markov chain has a unique Stationary Distribution </a:t>
            </a:r>
            <a:r>
              <a:rPr lang="el-GR"/>
              <a:t>π</a:t>
            </a:r>
            <a:endParaRPr lang="fr-FR"/>
          </a:p>
          <a:p>
            <a:pPr marL="514350" indent="-514350">
              <a:buFont typeface="+mj-lt"/>
              <a:buAutoNum type="arabicPeriod"/>
            </a:pPr>
            <a:r>
              <a:rPr lang="el-GR"/>
              <a:t>π</a:t>
            </a:r>
            <a:r>
              <a:rPr lang="fr-FR"/>
              <a:t> is reached when generating large number of samples</a:t>
            </a:r>
          </a:p>
          <a:p>
            <a:pPr marL="514350" indent="-514350">
              <a:buFont typeface="+mj-lt"/>
              <a:buAutoNum type="arabicPeriod"/>
            </a:pPr>
            <a:r>
              <a:rPr lang="fr-FR"/>
              <a:t>The </a:t>
            </a:r>
            <a:r>
              <a:rPr lang="el-GR"/>
              <a:t>π</a:t>
            </a:r>
            <a:r>
              <a:rPr lang="fr-FR"/>
              <a:t> distribution is the unique posterior distribution</a:t>
            </a:r>
          </a:p>
          <a:p>
            <a:pPr marL="0" indent="0">
              <a:buNone/>
            </a:pPr>
            <a:r>
              <a:rPr lang="fr-FR"/>
              <a:t>Et voila!</a:t>
            </a:r>
          </a:p>
          <a:p>
            <a:pPr marL="514350" indent="-514350">
              <a:buFont typeface="+mj-lt"/>
              <a:buAutoNum type="arabicPeriod"/>
            </a:pPr>
            <a:endParaRPr lang="fr-FR"/>
          </a:p>
          <a:p>
            <a:pPr marL="514350" indent="-514350">
              <a:buFont typeface="+mj-lt"/>
              <a:buAutoNum type="arabicPeriod"/>
            </a:pPr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8129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D099-7258-674B-8D5A-27C03E617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Metropolis-Hastings</a:t>
            </a:r>
          </a:p>
        </p:txBody>
      </p:sp>
      <p:pic>
        <p:nvPicPr>
          <p:cNvPr id="28" name="Content Placeholder 27">
            <a:extLst>
              <a:ext uri="{FF2B5EF4-FFF2-40B4-BE49-F238E27FC236}">
                <a16:creationId xmlns:a16="http://schemas.microsoft.com/office/drawing/2014/main" id="{E8DDCE17-B180-F04A-8B32-791342A477B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335" y="343884"/>
            <a:ext cx="12178666" cy="5674779"/>
          </a:xfrm>
        </p:spPr>
      </p:pic>
    </p:spTree>
    <p:extLst>
      <p:ext uri="{BB962C8B-B14F-4D97-AF65-F5344CB8AC3E}">
        <p14:creationId xmlns:p14="http://schemas.microsoft.com/office/powerpoint/2010/main" val="8150254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B2585-1757-DF46-8825-F98538E52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A6683-DB87-1340-9E43-54180EC19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77364" cy="3439102"/>
          </a:xfrm>
        </p:spPr>
        <p:txBody>
          <a:bodyPr/>
          <a:lstStyle/>
          <a:p>
            <a:r>
              <a:rPr lang="fr-FR"/>
              <a:t>Markov chain = random walk</a:t>
            </a:r>
          </a:p>
          <a:p>
            <a:r>
              <a:rPr lang="fr-FR"/>
              <a:t>For a long enough random walk, the probability of ending on a given state is independent or where you started</a:t>
            </a:r>
          </a:p>
          <a:p>
            <a:r>
              <a:rPr lang="fr-FR"/>
              <a:t> These state long term probabilities constitute the distribution of the markov chain</a:t>
            </a:r>
          </a:p>
          <a:p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E64D1A-1B07-A34E-BB36-6866E2D77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1245" y="1825625"/>
            <a:ext cx="40386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40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1A230-98E6-4348-9E7F-19D2EDE96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8B5F2-E6FD-564E-BACF-5A90F328F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For a Markov Chain Transition Matrix P:  </a:t>
            </a:r>
            <a:r>
              <a:rPr lang="el-GR"/>
              <a:t>π</a:t>
            </a:r>
            <a:r>
              <a:rPr lang="en-US"/>
              <a:t> = </a:t>
            </a:r>
            <a:r>
              <a:rPr lang="el-GR"/>
              <a:t>π</a:t>
            </a:r>
            <a:r>
              <a:rPr lang="en-US"/>
              <a:t>P</a:t>
            </a:r>
          </a:p>
          <a:p>
            <a:pPr lvl="1"/>
            <a:r>
              <a:rPr lang="en-US"/>
              <a:t>P_i,j = P( x_t = i / x_(t-1) = j   )</a:t>
            </a:r>
            <a:endParaRPr lang="fr-FR"/>
          </a:p>
          <a:p>
            <a:r>
              <a:rPr lang="el-GR"/>
              <a:t>π</a:t>
            </a:r>
            <a:r>
              <a:rPr lang="en-US"/>
              <a:t> is a stationary distribution </a:t>
            </a:r>
            <a:r>
              <a:rPr lang="fr-FR"/>
              <a:t>iif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/>
              <a:t>Irreducible: </a:t>
            </a:r>
            <a:r>
              <a:rPr lang="en-US"/>
              <a:t>posssible to go from any state to any other state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/>
              <a:t>Mixing, aperiodic: no oscillation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/>
              <a:t>Positive recurrence: </a:t>
            </a:r>
          </a:p>
          <a:p>
            <a:pPr lvl="2"/>
            <a:r>
              <a:rPr lang="en-US"/>
              <a:t>from any state, the time to go back to that state is finite.</a:t>
            </a:r>
            <a:br>
              <a:rPr lang="en-US"/>
            </a:br>
            <a:r>
              <a:rPr lang="en-US">
                <a:sym typeface="Wingdings" pitchFamily="2" charset="2"/>
              </a:rPr>
              <a:t></a:t>
            </a:r>
            <a:r>
              <a:rPr lang="en-US"/>
              <a:t> P(returning to any state) = 1  </a:t>
            </a:r>
          </a:p>
          <a:p>
            <a:pPr lvl="1"/>
            <a:endParaRPr lang="en-US"/>
          </a:p>
          <a:p>
            <a:pPr marL="0" indent="0">
              <a:buNone/>
            </a:pPr>
            <a:r>
              <a:rPr lang="en-US">
                <a:sym typeface="Wingdings" pitchFamily="2" charset="2"/>
              </a:rPr>
              <a:t> </a:t>
            </a:r>
            <a:r>
              <a:rPr lang="en-US"/>
              <a:t>The system converges to an equilibrium state</a:t>
            </a:r>
          </a:p>
          <a:p>
            <a:endParaRPr lang="en-US"/>
          </a:p>
          <a:p>
            <a:endParaRPr lang="en-US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7098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7C783-40EB-B14E-A246-FB442E18F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Acceptance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1B540-73C4-7146-BADA-FE73FECAF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Define the transition probability matrix from state i to j as </a:t>
            </a:r>
          </a:p>
          <a:p>
            <a:pPr marL="0" indent="0">
              <a:buNone/>
            </a:pPr>
            <a:r>
              <a:rPr lang="fr-FR"/>
              <a:t>	 P (i -&gt; j)  = min(1,  p(j) / p(i)   )</a:t>
            </a:r>
          </a:p>
          <a:p>
            <a:pPr marL="0" indent="0">
              <a:buNone/>
            </a:pPr>
            <a:r>
              <a:rPr lang="fr-FR"/>
              <a:t>it can be shown that</a:t>
            </a:r>
          </a:p>
          <a:p>
            <a:pPr marL="0" indent="0">
              <a:buNone/>
            </a:pPr>
            <a:r>
              <a:rPr lang="fr-FR"/>
              <a:t>	P(i)P (i -&gt; j) = P(j) P(j-&gt; i)</a:t>
            </a:r>
          </a:p>
          <a:p>
            <a:pPr marL="0" indent="0">
              <a:buNone/>
            </a:pPr>
            <a:endParaRPr lang="fr-FR">
              <a:sym typeface="Wingdings" pitchFamily="2" charset="2"/>
            </a:endParaRPr>
          </a:p>
          <a:p>
            <a:pPr marL="0" indent="0">
              <a:buNone/>
            </a:pPr>
            <a:r>
              <a:rPr lang="fr-FR">
                <a:sym typeface="Wingdings" pitchFamily="2" charset="2"/>
              </a:rPr>
              <a:t></a:t>
            </a:r>
            <a:r>
              <a:rPr lang="fr-FR"/>
              <a:t>	P(i)P (j / i) = P(j) P(i/ j)</a:t>
            </a:r>
          </a:p>
          <a:p>
            <a:pPr marL="0" indent="0">
              <a:buNone/>
            </a:pPr>
            <a:endParaRPr lang="fr-FR"/>
          </a:p>
          <a:p>
            <a:pPr marL="0" indent="0">
              <a:buNone/>
            </a:pPr>
            <a:r>
              <a:rPr lang="fr-FR"/>
              <a:t>which implies that P is the posterior distribution </a:t>
            </a:r>
          </a:p>
          <a:p>
            <a:pPr marL="0" indent="0">
              <a:buNone/>
            </a:pPr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5136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67D90-D862-AF48-9BE9-B216604F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MCMC by </a:t>
            </a:r>
            <a:r>
              <a:rPr lang="en-US"/>
              <a:t>Christopher Fonnesbeck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449CB-9960-0E43-93C2-2BF9C2305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Christopher Fonnesbeck Probabilistic Programming with PyMC3 PyCon 2017</a:t>
            </a:r>
          </a:p>
          <a:p>
            <a:r>
              <a:rPr lang="fr-FR">
                <a:hlinkClick r:id="rId2"/>
              </a:rPr>
              <a:t>https://youtu.be/5TyvJ6jXHYE?t=1012</a:t>
            </a:r>
            <a:endParaRPr lang="fr-FR"/>
          </a:p>
          <a:p>
            <a:br>
              <a:rPr lang="en-US"/>
            </a:br>
            <a:r>
              <a:rPr lang="en-US"/>
              <a:t>see also </a:t>
            </a:r>
            <a:r>
              <a:rPr lang="en-US">
                <a:hlinkClick r:id="rId3"/>
              </a:rPr>
              <a:t>https://twiecki.io/blog/2014/01/02/visualizing-mcmc/</a:t>
            </a:r>
            <a:endParaRPr lang="en-US"/>
          </a:p>
          <a:p>
            <a:endParaRPr lang="en-US"/>
          </a:p>
          <a:p>
            <a:r>
              <a:rPr lang="fr-FR"/>
              <a:t>see </a:t>
            </a:r>
            <a:r>
              <a:rPr lang="fr-FR">
                <a:hlinkClick r:id="rId4"/>
              </a:rPr>
              <a:t>http://people.duke.edu/~ccc14/sta-663-bootstrap/MCMC.html#why-does-metropolis-hastings-work</a:t>
            </a:r>
            <a:endParaRPr lang="fr-FR"/>
          </a:p>
          <a:p>
            <a:r>
              <a:rPr lang="fr-FR">
                <a:hlinkClick r:id="rId5"/>
              </a:rPr>
              <a:t>https://jeremykun.com/2015/04/06/markov-chain-monte-carlo-without-all-the-bullshit/</a:t>
            </a:r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65379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8EB18-010F-8A4D-8817-1446FEAF2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MCMC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FF9E7-029A-F24E-B099-95378CFF3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in a few lines of python we're going to implement MCMC sampling of a posterior distribution</a:t>
            </a:r>
          </a:p>
          <a:p>
            <a:pPr lvl="1"/>
            <a:r>
              <a:rPr lang="fr-FR"/>
              <a:t>Data ~ N(mu,1)</a:t>
            </a:r>
          </a:p>
          <a:p>
            <a:pPr lvl="1"/>
            <a:r>
              <a:rPr lang="pl"/>
              <a:t>P(mu /D) = p( D/ mu  ) P(mu) / P(D)</a:t>
            </a:r>
            <a:endParaRPr lang="fr-FR"/>
          </a:p>
          <a:p>
            <a:pPr lvl="1"/>
            <a:r>
              <a:rPr lang="en-US"/>
              <a:t>we want to find mu knowing D the data</a:t>
            </a:r>
          </a:p>
          <a:p>
            <a:pPr lvl="1"/>
            <a:r>
              <a:rPr lang="en-US"/>
              <a:t>assume data follows a N(mu, sd) with mu unknown and sd = 1</a:t>
            </a:r>
            <a:br>
              <a:rPr lang="en-US"/>
            </a:br>
            <a:r>
              <a:rPr lang="en-US"/>
              <a:t>=&gt; likelihood is Normal</a:t>
            </a:r>
          </a:p>
          <a:p>
            <a:pPr lvl="1"/>
            <a:r>
              <a:rPr lang="en-US"/>
              <a:t>Then the likelihood:  p( D/ mu ) ~ N(mu, sd)  # based on data</a:t>
            </a:r>
          </a:p>
          <a:p>
            <a:pPr lvl="1"/>
            <a:r>
              <a:rPr lang="en-US"/>
              <a:t> prior:      p(mu) ~ N(0,1)           # our choice</a:t>
            </a:r>
            <a:endParaRPr lang="fr-FR"/>
          </a:p>
          <a:p>
            <a:pPr lvl="1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72587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DEBF4-5B74-F241-A317-16FFDAA434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Bayesian Linear regression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993311-39D2-2C4C-AC22-8F56FBDE42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4690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264E-1667-994E-9E93-6BCE83EF5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Freq vs Bayes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7756E-BD10-9F4B-8680-E7A020942C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2955" y="1825625"/>
            <a:ext cx="11600597" cy="4351338"/>
          </a:xfrm>
        </p:spPr>
        <p:txBody>
          <a:bodyPr>
            <a:normAutofit fontScale="92500"/>
          </a:bodyPr>
          <a:lstStyle/>
          <a:p>
            <a:r>
              <a:rPr lang="fr-FR"/>
              <a:t>OLS regression</a:t>
            </a:r>
          </a:p>
          <a:p>
            <a:r>
              <a:rPr lang="en-US"/>
              <a:t>Probability of obtaining the data if the null hypothesis is true: p(D|Ho)</a:t>
            </a:r>
            <a:br>
              <a:rPr lang="en-US"/>
            </a:br>
            <a:endParaRPr lang="en-US"/>
          </a:p>
          <a:p>
            <a:pPr marL="0" indent="0">
              <a:buNone/>
            </a:pPr>
            <a:r>
              <a:rPr lang="en-US"/>
              <a:t>	</a:t>
            </a:r>
            <a:r>
              <a:rPr lang="en-US">
                <a:highlight>
                  <a:srgbClr val="FFFF00"/>
                </a:highlight>
              </a:rPr>
              <a:t>Unfortunately, p(Ho|D) != p(D|Ho)</a:t>
            </a:r>
          </a:p>
          <a:p>
            <a:pPr marL="0" indent="0">
              <a:buNone/>
            </a:pPr>
            <a:endParaRPr lang="en-US">
              <a:highlight>
                <a:srgbClr val="FFFF00"/>
              </a:highlight>
            </a:endParaRPr>
          </a:p>
          <a:p>
            <a:r>
              <a:rPr lang="en-US"/>
              <a:t>"</a:t>
            </a:r>
            <a:r>
              <a:rPr lang="en-US" i="1">
                <a:highlight>
                  <a:srgbClr val="FFFF00"/>
                </a:highlight>
              </a:rPr>
              <a:t>a test of statistical significance "does not tell us what we want to know, </a:t>
            </a:r>
            <a:br>
              <a:rPr lang="en-US" i="1">
                <a:highlight>
                  <a:srgbClr val="FFFF00"/>
                </a:highlight>
              </a:rPr>
            </a:br>
            <a:r>
              <a:rPr lang="en-US" i="1">
                <a:highlight>
                  <a:srgbClr val="FFFF00"/>
                </a:highlight>
              </a:rPr>
              <a:t>and we so much want to know what we want to know that, out of desperation, we nevertheless believe that it does!</a:t>
            </a:r>
            <a:r>
              <a:rPr lang="en-US"/>
              <a:t>"</a:t>
            </a:r>
          </a:p>
          <a:p>
            <a:pPr marL="0" indent="0">
              <a:buNone/>
            </a:pPr>
            <a:br>
              <a:rPr lang="en-US"/>
            </a:br>
            <a:r>
              <a:rPr lang="en-US"/>
              <a:t>Cohen, J. (1994). The earth is round (p &lt; 0.05). American Psychologist, 49, 997-1003.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3876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28B30-32F1-6145-AB38-C6E5FA8A6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27187-95EA-4443-A881-6BFB8E2D6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Bootstrapping the Poisson</a:t>
            </a:r>
          </a:p>
          <a:p>
            <a:r>
              <a:rPr lang="fr-FR"/>
              <a:t>Many ways to sample</a:t>
            </a:r>
          </a:p>
          <a:p>
            <a:r>
              <a:rPr lang="fr-FR"/>
              <a:t>Markov chains &amp; MCMC</a:t>
            </a:r>
          </a:p>
          <a:p>
            <a:r>
              <a:rPr lang="fr-FR"/>
              <a:t>Bayesian Linear regression</a:t>
            </a:r>
          </a:p>
          <a:p>
            <a:r>
              <a:rPr lang="fr-FR"/>
              <a:t>Bayesian Logistic regression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08371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E8FE-E4D8-7743-B7CF-1E06F8FF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likelihood / linear regression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A72F80-0D9B-DE47-8E2E-C01AA5FA4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016382"/>
            <a:ext cx="11140119" cy="1126077"/>
          </a:xfrm>
        </p:spPr>
      </p:pic>
    </p:spTree>
    <p:extLst>
      <p:ext uri="{BB962C8B-B14F-4D97-AF65-F5344CB8AC3E}">
        <p14:creationId xmlns:p14="http://schemas.microsoft.com/office/powerpoint/2010/main" val="10958135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74359-7791-4746-919D-152CB0A08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Bayesian linear regression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BE237F3-871C-0E43-B987-3E377E7CFF0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69470" y="4005351"/>
            <a:ext cx="6016337" cy="2487524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E6D0DB-8FBE-D841-BC0A-7F2204532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794" y="2218072"/>
            <a:ext cx="7124736" cy="4455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9932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4163-82AA-574D-9822-8DBB104DF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A6329-4AAC-9646-9252-5B997D9C6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Estimating parameters of a linear regression model</a:t>
            </a:r>
            <a:endParaRPr lang="fr-FR">
              <a:hlinkClick r:id="rId2"/>
            </a:endParaRPr>
          </a:p>
          <a:p>
            <a:r>
              <a:rPr lang="fr-FR">
                <a:hlinkClick r:id="rId2"/>
              </a:rPr>
              <a:t>http://people.duke.edu/~ccc14/sta-663-bootstrap/PyMC3.html#estimating-parameters-of-a-linear-regreession-model</a:t>
            </a:r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48943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9F810-E317-9A44-B337-F305F916B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GLM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3CEE4-3B58-E849-98A3-76A2A5AB9F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/>
              <a:t>Alternative formulation using GLM formulas</a:t>
            </a:r>
            <a:endParaRPr lang="fr-FR"/>
          </a:p>
          <a:p>
            <a:r>
              <a:rPr lang="fr-FR">
                <a:hlinkClick r:id="rId2"/>
              </a:rPr>
              <a:t>http://people.duke.edu/~ccc14/sta-663-bootstrap/PyMC3.html#alternative-fromulation-using-glm-formulas</a:t>
            </a:r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186059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286E-67AF-F74C-BBD2-B37C2A8632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Application to Ozone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7C684A-2272-384C-97E1-B4678112D9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0629999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3B97B-3FF0-2D47-8D4F-885B14702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Ozone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681EB-3E04-3C4A-A5E3-CD7C4B1D3C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/>
              <a:t>Temp = f(Ozone, Wind, Solar)</a:t>
            </a:r>
          </a:p>
          <a:p>
            <a:pPr marL="514350" indent="-514350">
              <a:buFont typeface="+mj-lt"/>
              <a:buAutoNum type="arabicPeriod"/>
            </a:pPr>
            <a:r>
              <a:rPr lang="fr-FR"/>
              <a:t>Temp = a + b * Ozone + e</a:t>
            </a:r>
          </a:p>
          <a:p>
            <a:pPr lvl="1"/>
            <a:r>
              <a:rPr lang="fr-FR"/>
              <a:t>Temp ~ N(mu, sigma)</a:t>
            </a:r>
          </a:p>
          <a:p>
            <a:pPr lvl="1"/>
            <a:r>
              <a:rPr lang="fr-FR"/>
              <a:t>mu ~ N(0,10), sigma ~ HalfN(0,1)</a:t>
            </a:r>
          </a:p>
          <a:p>
            <a:pPr marL="514350" indent="-514350">
              <a:buFont typeface="+mj-lt"/>
              <a:buAutoNum type="arabicPeriod"/>
            </a:pPr>
            <a:r>
              <a:rPr lang="fr-FR"/>
              <a:t>Statsmodel OLS</a:t>
            </a:r>
          </a:p>
          <a:p>
            <a:pPr marL="514350" indent="-514350">
              <a:buFont typeface="+mj-lt"/>
              <a:buAutoNum type="arabicPeriod"/>
            </a:pPr>
            <a:r>
              <a:rPr lang="fr-FR"/>
              <a:t>2 predictors Temp = f(Ozone, Wind)</a:t>
            </a:r>
          </a:p>
          <a:p>
            <a:pPr marL="514350" indent="-514350">
              <a:buFont typeface="+mj-lt"/>
              <a:buAutoNum type="arabicPeriod"/>
            </a:pPr>
            <a:r>
              <a:rPr lang="fr-FR"/>
              <a:t>normalize, diff coef</a:t>
            </a:r>
          </a:p>
          <a:p>
            <a:pPr marL="514350" indent="-514350">
              <a:buFont typeface="+mj-lt"/>
              <a:buAutoNum type="arabicPeriod"/>
            </a:pPr>
            <a:r>
              <a:rPr lang="fr-FR"/>
              <a:t>Use Student-t to model Temp</a:t>
            </a:r>
          </a:p>
          <a:p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379BAC-D79D-4047-89B2-BF695834E4B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/>
              <a:t>glm model in PyMC3</a:t>
            </a:r>
          </a:p>
        </p:txBody>
      </p:sp>
    </p:spTree>
    <p:extLst>
      <p:ext uri="{BB962C8B-B14F-4D97-AF65-F5344CB8AC3E}">
        <p14:creationId xmlns:p14="http://schemas.microsoft.com/office/powerpoint/2010/main" val="5211202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1BFB7-9A85-9046-B142-2115A2DD0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Student-T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C1BF5-B175-094B-B911-A042DEBEC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hlinkClick r:id="rId2"/>
              </a:rPr>
              <a:t>https://docs.pymc.io/api/distributions/continuous.html#pymc3.distributions.continuous.StudentT</a:t>
            </a:r>
            <a:r>
              <a:rPr lang="fr-FR"/>
              <a:t> </a:t>
            </a:r>
          </a:p>
          <a:p>
            <a:endParaRPr lang="fr-FR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D6DFDE6-6CA5-8345-B1FE-EBBE694C33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8034350"/>
              </p:ext>
            </p:extLst>
          </p:nvPr>
        </p:nvGraphicFramePr>
        <p:xfrm>
          <a:off x="838200" y="2721134"/>
          <a:ext cx="10515600" cy="2011680"/>
        </p:xfrm>
        <a:graphic>
          <a:graphicData uri="http://schemas.openxmlformats.org/drawingml/2006/table">
            <a:tbl>
              <a:tblPr/>
              <a:tblGrid>
                <a:gridCol w="208280">
                  <a:extLst>
                    <a:ext uri="{9D8B030D-6E8A-4147-A177-3AD203B41FA5}">
                      <a16:colId xmlns:a16="http://schemas.microsoft.com/office/drawing/2014/main" val="1332861149"/>
                    </a:ext>
                  </a:extLst>
                </a:gridCol>
                <a:gridCol w="10307320">
                  <a:extLst>
                    <a:ext uri="{9D8B030D-6E8A-4147-A177-3AD203B41FA5}">
                      <a16:colId xmlns:a16="http://schemas.microsoft.com/office/drawing/2014/main" val="168258363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>
                          <a:effectLst/>
                        </a:rPr>
                        <a:t>nu</a:t>
                      </a:r>
                      <a:r>
                        <a:rPr lang="en-US">
                          <a:effectLst/>
                        </a:rPr>
                        <a:t> : float</a:t>
                      </a:r>
                    </a:p>
                    <a:p>
                      <a:r>
                        <a:rPr lang="en-US">
                          <a:effectLst/>
                        </a:rPr>
                        <a:t>Degrees of freedom, also known as normality parameter (nu &gt; 0).</a:t>
                      </a:r>
                    </a:p>
                    <a:p>
                      <a:r>
                        <a:rPr lang="en-US" b="1">
                          <a:effectLst/>
                        </a:rPr>
                        <a:t>mu</a:t>
                      </a:r>
                      <a:r>
                        <a:rPr lang="en-US">
                          <a:effectLst/>
                        </a:rPr>
                        <a:t> : float</a:t>
                      </a:r>
                    </a:p>
                    <a:p>
                      <a:r>
                        <a:rPr lang="en-US">
                          <a:effectLst/>
                        </a:rPr>
                        <a:t>Location parameter.</a:t>
                      </a:r>
                    </a:p>
                    <a:p>
                      <a:r>
                        <a:rPr lang="en-US" b="1">
                          <a:effectLst/>
                        </a:rPr>
                        <a:t>sd</a:t>
                      </a:r>
                      <a:r>
                        <a:rPr lang="en-US">
                          <a:effectLst/>
                        </a:rPr>
                        <a:t> : float</a:t>
                      </a:r>
                    </a:p>
                    <a:p>
                      <a:r>
                        <a:rPr lang="en-US">
                          <a:effectLst/>
                        </a:rPr>
                        <a:t>Scale parameter (sd &gt; 0). Converges to the standard deviation as nu increases. (only required if lam is not specified)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026203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AF91310-C4E8-C94E-8883-DCF208B4A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584" y="2241709"/>
            <a:ext cx="4771896" cy="351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597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B67A6-C64F-BE4F-9A64-E6B38E7DED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Logistic regression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84EC98-8FF7-E240-B3CE-59701DC012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Iris?</a:t>
            </a:r>
          </a:p>
        </p:txBody>
      </p:sp>
    </p:spTree>
    <p:extLst>
      <p:ext uri="{BB962C8B-B14F-4D97-AF65-F5344CB8AC3E}">
        <p14:creationId xmlns:p14="http://schemas.microsoft.com/office/powerpoint/2010/main" val="10749904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48519-D131-0149-B400-B4CA7BAE3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Binary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51CBC-5A34-C346-97F5-5815E282E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52855" cy="4351338"/>
          </a:xfrm>
        </p:spPr>
        <p:txBody>
          <a:bodyPr/>
          <a:lstStyle/>
          <a:p>
            <a:pPr lvl="1"/>
            <a:r>
              <a:rPr lang="fr-FR"/>
              <a:t>Likelihood : Ber(p): </a:t>
            </a:r>
          </a:p>
          <a:p>
            <a:pPr lvl="2"/>
            <a:r>
              <a:rPr lang="en-US"/>
              <a:t>pm.Bernoulli( 'observed' , p, observed = y)</a:t>
            </a:r>
            <a:endParaRPr lang="fr-FR"/>
          </a:p>
          <a:p>
            <a:pPr lvl="1"/>
            <a:r>
              <a:rPr lang="fr-FR"/>
              <a:t>with p ~ Logit( a + b_i . X   )</a:t>
            </a:r>
          </a:p>
          <a:p>
            <a:pPr lvl="2"/>
            <a:r>
              <a:rPr lang="fr-FR"/>
              <a:t>pm.Deterministic( 'p', 1 / ( 1 + pm.math.exp( -mu   )  )   )</a:t>
            </a:r>
          </a:p>
          <a:p>
            <a:pPr lvl="2"/>
            <a:r>
              <a:rPr lang="fr-FR"/>
              <a:t>mu    = a + pm.math.dot(x,b)</a:t>
            </a:r>
          </a:p>
          <a:p>
            <a:pPr lvl="1"/>
            <a:r>
              <a:rPr lang="fr-FR"/>
              <a:t>and </a:t>
            </a:r>
          </a:p>
          <a:p>
            <a:pPr lvl="2"/>
            <a:r>
              <a:rPr lang="fr-FR"/>
              <a:t>a ~ N(mu,sd)</a:t>
            </a:r>
          </a:p>
          <a:p>
            <a:pPr lvl="2"/>
            <a:r>
              <a:rPr lang="fr-FR"/>
              <a:t>b_i ~ N(mu,sd, i)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D31B5D-A1FE-2C4A-8D44-0943980B88CF}"/>
              </a:ext>
            </a:extLst>
          </p:cNvPr>
          <p:cNvSpPr txBox="1"/>
          <p:nvPr/>
        </p:nvSpPr>
        <p:spPr>
          <a:xfrm>
            <a:off x="8091055" y="1825625"/>
            <a:ext cx="38213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Exercise: </a:t>
            </a:r>
          </a:p>
          <a:p>
            <a:r>
              <a:rPr lang="fr-FR"/>
              <a:t>generalize to multinomial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18694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6DB82-243B-9F48-9AE4-8179375220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Predict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8C7074-A01A-7242-9576-F1D95106BC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how to?</a:t>
            </a:r>
          </a:p>
        </p:txBody>
      </p:sp>
    </p:spTree>
    <p:extLst>
      <p:ext uri="{BB962C8B-B14F-4D97-AF65-F5344CB8AC3E}">
        <p14:creationId xmlns:p14="http://schemas.microsoft.com/office/powerpoint/2010/main" val="1977924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FDC98-7380-DC4F-BA0A-7003323D28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Boostraping the poisson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A95F0-0A9C-9542-9681-1D5E89D698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13355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31012-6758-BF49-8DB0-5521E6EB7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Reuse the parameters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5C690-3843-484E-B25B-79652A334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alpha_pred = trace['alpha'].mean() </a:t>
            </a:r>
          </a:p>
          <a:p>
            <a:r>
              <a:rPr lang="en-US"/>
              <a:t>betas_pred = trace['betas'].mean(axis=0) </a:t>
            </a:r>
          </a:p>
          <a:p>
            <a:r>
              <a:rPr lang="en-US"/>
              <a:t>y_pred = alpha_pred + np.dot(betas_pred, X_tr.T)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34665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2B041-61DC-7141-94C0-E4EE24A78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Posterior Predictive Checks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5A978-3584-2147-9935-76F1A87EB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Generate data from the model using parameters from draws from the posterior.</a:t>
            </a:r>
          </a:p>
          <a:p>
            <a:r>
              <a:rPr lang="en-US"/>
              <a:t>PPCs analyze the degree to which data generated from the model deviate from data generated from the true distribution.</a:t>
            </a:r>
          </a:p>
          <a:p>
            <a:r>
              <a:rPr lang="fr-FR">
                <a:hlinkClick r:id="rId2"/>
              </a:rPr>
              <a:t>https://docs.pymc.io/notebooks/posterior_predictive.html</a:t>
            </a:r>
            <a:r>
              <a:rPr lang="fr-FR"/>
              <a:t> 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43054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79248-8B82-044D-8729-2CF146BB95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Optimize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E54F2B-DBC0-E44E-B128-8A5D7876FF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MAP, posterior predictive checks</a:t>
            </a:r>
          </a:p>
        </p:txBody>
      </p:sp>
    </p:spTree>
    <p:extLst>
      <p:ext uri="{BB962C8B-B14F-4D97-AF65-F5344CB8AC3E}">
        <p14:creationId xmlns:p14="http://schemas.microsoft.com/office/powerpoint/2010/main" val="84771923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00CAD-DAF2-C54E-AA5A-C0FCCA53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pymc3.plots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ED74F-B1FF-7E4B-B809-B67B4FD61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forest plot, posteriori plot, …</a:t>
            </a:r>
          </a:p>
        </p:txBody>
      </p:sp>
    </p:spTree>
    <p:extLst>
      <p:ext uri="{BB962C8B-B14F-4D97-AF65-F5344CB8AC3E}">
        <p14:creationId xmlns:p14="http://schemas.microsoft.com/office/powerpoint/2010/main" val="27194253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9111E-508F-6F47-B2D2-16B114B02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Model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5DCC0-7D2C-5B4D-94D2-9C043A268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"/>
              <a:t># Model comparison</a:t>
            </a:r>
          </a:p>
          <a:p>
            <a:r>
              <a:rPr lang="it"/>
              <a:t>https://pymc3.readthedocs.io/en/stable/notebooks/model_comparison.html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598542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221E8-0156-1445-ABBE-448AFCE49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Model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E26A6-4F7B-E248-AF8F-E51A52937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# How to debug a model</a:t>
            </a:r>
          </a:p>
          <a:p>
            <a:r>
              <a:rPr lang="en-US"/>
              <a:t>https://github.com/pymc-devs/pymc3/blob/master/docs/source/notebooks/howto_debugging.ipynb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4247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768A-F83D-1D41-AC56-6612A1755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WAIC – comparison, 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740CF-4B03-044A-BF72-98577B8CB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pm.stats.waic(model=models_lin['k1'],</a:t>
            </a:r>
            <a:r>
              <a:rPr lang="en-US"/>
              <a:t> </a:t>
            </a:r>
            <a:r>
              <a:rPr lang="en-US">
                <a:effectLst/>
              </a:rPr>
              <a:t>trace=traces_lin['k1'])</a:t>
            </a:r>
          </a:p>
          <a:p>
            <a:r>
              <a:rPr lang="en-US"/>
              <a:t>We should prefer the model(s) with lower WAIC</a:t>
            </a:r>
          </a:p>
          <a:p>
            <a:r>
              <a:rPr lang="en-US"/>
              <a:t>Watanabe - Akaike Information Criterion (WAIC) is another simple option for calculating the goodness-of-fit of amodel </a:t>
            </a:r>
          </a:p>
          <a:p>
            <a:r>
              <a:rPr lang="fr-FR">
                <a:hlinkClick r:id="rId2"/>
              </a:rPr>
              <a:t>https://docs.pymc.io/api/stats.html</a:t>
            </a:r>
            <a:endParaRPr lang="fr-FR"/>
          </a:p>
          <a:p>
            <a:r>
              <a:rPr lang="fr"/>
              <a:t>pm.stats.loo(trace_t, model_t)</a:t>
            </a:r>
          </a:p>
          <a:p>
            <a:r>
              <a:rPr lang="fr"/>
              <a:t>Compare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959601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1B326-B85E-8C40-8CB4-550000BCD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/>
              <a:t>Maximum a posteriori methods 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6586F-8512-B446-992B-501E979E7A2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The maximum a posteriori (MAP) estimate for a model, is the mode of the posterior distribution and is generally found using numerical optimization methods. </a:t>
            </a:r>
          </a:p>
          <a:p>
            <a:r>
              <a:rPr lang="en-US"/>
              <a:t>This is often fast and easy to do, but only gives a point estimate for the parameters and can be misleading if the mode isn’t representative of the distribution. </a:t>
            </a:r>
          </a:p>
          <a:p>
            <a:r>
              <a:rPr lang="en-US"/>
              <a:t>PyMC3 provides this functionality with the find_MAP function. </a:t>
            </a:r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8D12FE-56E3-E54A-BFF1-2C7F6EB54D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find_MAP uses the Broyden–Fletcher–Goldfarb–Shanno (BFGS) optimization algorithm to find the maximum of the log-posterior </a:t>
            </a:r>
          </a:p>
          <a:p>
            <a:r>
              <a:rPr lang="en-US"/>
              <a:t>the MAP estimate is not always reasonable, especially if the mode is at an extreme. </a:t>
            </a:r>
          </a:p>
          <a:p>
            <a:r>
              <a:rPr lang="en-US"/>
              <a:t>This can be a subtle issue; with high dimensional posteriors, one can have areas of extremely high density but low total probability because the volume is very small.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48387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AA7E8-BDDD-6A42-963B-50122E041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Posterior Predictive Checks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32281-43A6-034A-B3D2-70AC7ACFD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hlinkClick r:id="rId2"/>
              </a:rPr>
              <a:t>https://docs.pymc.io/notebooks/posterior_predictive.html</a:t>
            </a:r>
            <a:endParaRPr lang="fr-FR"/>
          </a:p>
          <a:p>
            <a:endParaRPr lang="fr-FR"/>
          </a:p>
          <a:p>
            <a:r>
              <a:rPr lang="fr-FR"/>
              <a:t>Samples N from trace =&gt; mu, sigma</a:t>
            </a:r>
          </a:p>
          <a:p>
            <a:r>
              <a:rPr lang="fr-FR"/>
              <a:t>Then draw M samples from Normal distribution generated by those parameters</a:t>
            </a:r>
          </a:p>
        </p:txBody>
      </p:sp>
    </p:spTree>
    <p:extLst>
      <p:ext uri="{BB962C8B-B14F-4D97-AF65-F5344CB8AC3E}">
        <p14:creationId xmlns:p14="http://schemas.microsoft.com/office/powerpoint/2010/main" val="32528989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E3CA9-AAAC-B741-BDB3-D928C9701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Sampler stats</a:t>
            </a:r>
            <a:br>
              <a:rPr lang="nb-NO"/>
            </a:b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66C0A-23A5-CF48-BFF2-8003E7D9F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When checking for convergence or when debugging a badly behaving sampler, it is often helpful to take a closer look at what the sampler is doing. For this purpose some samplers export statistics for each generated sample.</a:t>
            </a:r>
            <a:endParaRPr lang="nb-NO"/>
          </a:p>
          <a:p>
            <a:endParaRPr lang="nb-NO"/>
          </a:p>
          <a:p>
            <a:r>
              <a:rPr lang="nb-NO"/>
              <a:t>https://pymc3.readthedocs.io/en/stable/notebooks/sampler-stats.html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5217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356D7-7987-5B4E-B12F-EAE89ECE7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by sampling: Bootstrap!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CD88C-B677-DA4E-80B4-76417ACE1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From a small number of samples, </a:t>
            </a:r>
            <a:r>
              <a:rPr lang="fr-FR">
                <a:highlight>
                  <a:srgbClr val="FFFF00"/>
                </a:highlight>
              </a:rPr>
              <a:t>sample with replacement</a:t>
            </a:r>
            <a:r>
              <a:rPr lang="fr-FR"/>
              <a:t> to obtain the distribution of the random variable</a:t>
            </a:r>
          </a:p>
          <a:p>
            <a:r>
              <a:rPr lang="fr-FR"/>
              <a:t>Powerful!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D913FF-5A4F-CA42-B9A9-6E72C6DFD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100" y="2184400"/>
            <a:ext cx="6400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8636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69146-AE81-9B41-94C6-111C2B40D8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GLM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423767-F764-634A-B054-EBA687261D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19271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8A257-CACC-5544-8BF2-68868BE21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/>
              <a:t>Generalized Linear Models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09852-8FC7-9B4C-80BC-65DA52801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hlinkClick r:id="rId2"/>
              </a:rPr>
              <a:t>https://docs.pymc.io/notebooks/getting_started#Generalized-Linear-Models</a:t>
            </a:r>
            <a:endParaRPr lang="fr-FR"/>
          </a:p>
          <a:p>
            <a:r>
              <a:rPr lang="fr-FR"/>
              <a:t>check </a:t>
            </a:r>
            <a:r>
              <a:rPr lang="en-US"/>
              <a:t># Alternative formulation using GLM formulas¶</a:t>
            </a:r>
          </a:p>
          <a:p>
            <a:r>
              <a:rPr lang="en-US">
                <a:hlinkClick r:id="rId3"/>
              </a:rPr>
              <a:t>http://people.duke.edu/~ccc14/sta-663-bootstrap/PyMC3.html#alternative-fromulation-using-glm-formulas</a:t>
            </a:r>
            <a:endParaRPr lang="en-US"/>
          </a:p>
          <a:p>
            <a:r>
              <a:rPr lang="fr-FR">
                <a:hlinkClick r:id="rId4"/>
              </a:rPr>
              <a:t>https://docs.pymc.io/notebooks/GLM-robust-with-outlier-detection.html#Create-Robust-Model:-Student-T-Method</a:t>
            </a:r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907927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9CD1E-FB6E-2340-959F-4834A81B0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B90BD-F892-E04F-8986-FE7CD58EB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Ordinary Least Squares Regression with PyMC3 in </a:t>
            </a:r>
            <a:r>
              <a:rPr lang="en-US">
                <a:hlinkClick r:id="rId2"/>
              </a:rPr>
              <a:t>https://blog.applied.ai/bayesian-inference-with-pymc3-part-1/</a:t>
            </a:r>
            <a:endParaRPr lang="en-US"/>
          </a:p>
          <a:p>
            <a:br>
              <a:rPr lang="en-US"/>
            </a:b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090576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00730-8B3E-F347-AC2D-06624BFE8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Resources and tutorials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D2652-51FB-7842-B1AA-44A658E5D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Bayesian Linear Regression in Python: Using Machine Learning to Predict Student Grades </a:t>
            </a:r>
            <a:br>
              <a:rPr lang="en-US"/>
            </a:br>
            <a:r>
              <a:rPr lang="fr-FR">
                <a:hlinkClick r:id="rId2"/>
              </a:rPr>
              <a:t>https://towardsdatascience.com/bayesian-linear-regression-in-python-using-machine-learning-to-predict-student-grades-part-2-b72059a8ac7e</a:t>
            </a:r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04418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CC104-24B6-7D4B-9003-84A71F85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9324B-0BCC-424B-9163-BABDCADF0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/>
              <a:t>A Beginner's Guide to Markov Chain Monte Carlo, Machine Learning &amp; Markov Blankets </a:t>
            </a:r>
            <a:r>
              <a:rPr lang="en-US" sz="2400">
                <a:hlinkClick r:id="rId2"/>
              </a:rPr>
              <a:t>https://skymind.ai/wiki/markov-chain-monte-carlo</a:t>
            </a:r>
            <a:r>
              <a:rPr lang="en-US" sz="2400"/>
              <a:t> </a:t>
            </a:r>
          </a:p>
          <a:p>
            <a:r>
              <a:rPr lang="en-US" sz="2400"/>
              <a:t>A Zero-Math Introduction to Markov Chain Monte Carlo Methods </a:t>
            </a:r>
            <a:r>
              <a:rPr lang="en-US" sz="2400">
                <a:hlinkClick r:id="rId3"/>
              </a:rPr>
              <a:t>https://towardsdatascience.com/a-zero-math-introduction-to-markov-chain-monte-carlo-methods-dcba889e0c50</a:t>
            </a:r>
            <a:r>
              <a:rPr lang="en-US" sz="2400"/>
              <a:t> </a:t>
            </a:r>
          </a:p>
          <a:p>
            <a:r>
              <a:rPr lang="en-US" sz="2400"/>
              <a:t>Bayesian logit model - intuitive explanation? </a:t>
            </a:r>
            <a:r>
              <a:rPr lang="en-US" sz="2400">
                <a:hlinkClick r:id="rId4"/>
              </a:rPr>
              <a:t>https://stats.stackexchange.com/questions/163034/bayesian-logit-model-intuitive-explanation</a:t>
            </a:r>
            <a:r>
              <a:rPr lang="en-US" sz="2400"/>
              <a:t> </a:t>
            </a:r>
          </a:p>
          <a:p>
            <a:r>
              <a:rPr lang="en-US" sz="2400"/>
              <a:t>Bayes regression: how is it done in comparison to standard regression? </a:t>
            </a:r>
            <a:r>
              <a:rPr lang="en-US" sz="2400">
                <a:hlinkClick r:id="rId5"/>
              </a:rPr>
              <a:t>https://stats.stackexchange.com/questions/252577/bayes-regression-how-is-it-done-in-comparison-to-standard-regression</a:t>
            </a:r>
            <a:r>
              <a:rPr lang="en-US" sz="24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3448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145EC-042A-4940-AB9A-01BBF874D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b="1"/>
              <a:t>The Non-parametric Bootstrap as a Bayesian Model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A3A49-C818-E74A-B2E1-981FCB769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>
                <a:hlinkClick r:id="rId3"/>
              </a:rPr>
              <a:t>Boostrapping as a simplified version of MCMC (in a way): http://www.sumsar.net/blog/2015/04/the-non-parametric-bootstrap-as-a-bayesian-model/</a:t>
            </a:r>
            <a:r>
              <a:rPr lang="fr-FR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8F5612-ACB1-164B-BD86-845D852802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2770" y="4268787"/>
            <a:ext cx="3987800" cy="93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DFC6B9-979D-5748-8125-ED66718668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5140" y="4033837"/>
            <a:ext cx="4191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614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95890-0332-C945-B35C-6AC988698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Poisson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E4122-5899-4C49-98BE-E3B3367AB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 the </a:t>
            </a:r>
            <a:r>
              <a:rPr lang="en-US" b="1"/>
              <a:t>Poisson distribution</a:t>
            </a:r>
            <a:r>
              <a:rPr lang="en-US"/>
              <a:t> named after </a:t>
            </a:r>
            <a:r>
              <a:rPr lang="en-US">
                <a:hlinkClick r:id="rId2" tooltip="France"/>
              </a:rPr>
              <a:t>French</a:t>
            </a:r>
            <a:r>
              <a:rPr lang="en-US"/>
              <a:t> mathematician </a:t>
            </a:r>
            <a:r>
              <a:rPr lang="en-US">
                <a:hlinkClick r:id="rId3" tooltip="Siméon Denis Poisson"/>
              </a:rPr>
              <a:t>Siméon Denis Poisson</a:t>
            </a:r>
            <a:r>
              <a:rPr lang="en-US"/>
              <a:t>, is a </a:t>
            </a:r>
            <a:r>
              <a:rPr lang="en-US">
                <a:hlinkClick r:id="rId4" tooltip="Discrete probability distribution"/>
              </a:rPr>
              <a:t>discrete probability distribution</a:t>
            </a:r>
            <a:r>
              <a:rPr lang="en-US"/>
              <a:t> that expresses the probability of a given number of events occurring in a fixed interval of time or space </a:t>
            </a:r>
            <a:r>
              <a:rPr lang="en-US" i="1"/>
              <a:t>if these events occur with a known constant rate and </a:t>
            </a:r>
            <a:r>
              <a:rPr lang="en-US" i="1">
                <a:hlinkClick r:id="rId5" tooltip="Statistical independence"/>
              </a:rPr>
              <a:t>independently</a:t>
            </a:r>
            <a:r>
              <a:rPr lang="en-US" i="1"/>
              <a:t> of the time since the last event</a:t>
            </a:r>
            <a:r>
              <a:rPr lang="en-US"/>
              <a:t>.</a:t>
            </a:r>
            <a:r>
              <a:rPr lang="en-US" baseline="30000"/>
              <a:t> </a:t>
            </a:r>
            <a:r>
              <a:rPr lang="en-US"/>
              <a:t> </a:t>
            </a:r>
          </a:p>
          <a:p>
            <a:r>
              <a:rPr lang="fr"/>
              <a:t>la </a:t>
            </a:r>
            <a:r>
              <a:rPr lang="fr" b="1"/>
              <a:t>loi de </a:t>
            </a:r>
            <a:r>
              <a:rPr lang="fr" b="1">
                <a:hlinkClick r:id="rId6" tooltip="Siméon Denis Poisson"/>
              </a:rPr>
              <a:t>Poisson</a:t>
            </a:r>
            <a:r>
              <a:rPr lang="fr"/>
              <a:t> est une </a:t>
            </a:r>
            <a:r>
              <a:rPr lang="fr">
                <a:hlinkClick r:id="rId7" tooltip="Loi de probabilité"/>
              </a:rPr>
              <a:t>loi de probabilité discrète</a:t>
            </a:r>
            <a:r>
              <a:rPr lang="fr"/>
              <a:t> qui décrit le comportement du nombre d'événements se produisant dans un intervalle de temps fixé, si ces événements se produisent avec une fréquence moyenne ou espérance connue et </a:t>
            </a:r>
            <a:r>
              <a:rPr lang="fr">
                <a:hlinkClick r:id="rId8" tooltip="Indépendance (probabilités)"/>
              </a:rPr>
              <a:t>indépendamment</a:t>
            </a:r>
            <a:r>
              <a:rPr lang="fr"/>
              <a:t> du temps écoulé depuis l'événement précédent.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237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163BC-AD04-584F-8178-48989AA8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Poisson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EB7FB6-2604-5544-8A27-F6BDE7432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4700" y="2300071"/>
            <a:ext cx="5321300" cy="17399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422056-1A83-9546-AA72-0E8FF5FE26C0}"/>
              </a:ext>
            </a:extLst>
          </p:cNvPr>
          <p:cNvSpPr txBox="1"/>
          <p:nvPr/>
        </p:nvSpPr>
        <p:spPr>
          <a:xfrm>
            <a:off x="6778913" y="2300071"/>
            <a:ext cx="522835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Exemple: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number of meteorites greater than 1 meter diameter that strike Earth in a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number of patients arriving in an emergency room between 10 and 11 pm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 number of photons hitting a detector in a particular time interval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Incoming calls to a call center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Number of server failures in a data center</a:t>
            </a:r>
          </a:p>
        </p:txBody>
      </p:sp>
    </p:spTree>
    <p:extLst>
      <p:ext uri="{BB962C8B-B14F-4D97-AF65-F5344CB8AC3E}">
        <p14:creationId xmlns:p14="http://schemas.microsoft.com/office/powerpoint/2010/main" val="3660412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D86D7-66FD-C54C-8D65-B2BB7DF80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Poisson Bootstrap vs Bayesian Inference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B24AD-27C4-EE4F-AB6E-87BF028091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Generate data ~  Poisson(Lambda), size = n</a:t>
            </a:r>
          </a:p>
          <a:p>
            <a:r>
              <a:rPr lang="fr-FR"/>
              <a:t>Compare:</a:t>
            </a:r>
          </a:p>
          <a:p>
            <a:pPr lvl="1"/>
            <a:r>
              <a:rPr lang="fr-FR"/>
              <a:t>Simple mean</a:t>
            </a:r>
          </a:p>
          <a:p>
            <a:pPr lvl="1"/>
            <a:r>
              <a:rPr lang="fr-FR"/>
              <a:t>Bootstrap</a:t>
            </a:r>
          </a:p>
          <a:p>
            <a:pPr lvl="1"/>
            <a:r>
              <a:rPr lang="fr-FR"/>
              <a:t>PyMC3</a:t>
            </a:r>
          </a:p>
          <a:p>
            <a:r>
              <a:rPr lang="fr-FR"/>
              <a:t>vary n, observe accuracy</a:t>
            </a:r>
          </a:p>
          <a:p>
            <a:pPr lvl="1"/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lambda_ = 5</a:t>
            </a:r>
          </a:p>
          <a:p>
            <a:pPr lvl="1"/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data = st.poisson.rvs(lambda_, size =20)</a:t>
            </a:r>
          </a:p>
          <a:p>
            <a:pPr lvl="1"/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plt.hist(data)</a:t>
            </a:r>
          </a:p>
        </p:txBody>
      </p:sp>
    </p:spTree>
    <p:extLst>
      <p:ext uri="{BB962C8B-B14F-4D97-AF65-F5344CB8AC3E}">
        <p14:creationId xmlns:p14="http://schemas.microsoft.com/office/powerpoint/2010/main" val="3781602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23304</TotalTime>
  <Words>1773</Words>
  <Application>Microsoft Macintosh PowerPoint</Application>
  <PresentationFormat>Widescreen</PresentationFormat>
  <Paragraphs>254</Paragraphs>
  <Slides>54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-apple-system</vt:lpstr>
      <vt:lpstr>Arial</vt:lpstr>
      <vt:lpstr>Calibri</vt:lpstr>
      <vt:lpstr>Calibri Light</vt:lpstr>
      <vt:lpstr>Courier New</vt:lpstr>
      <vt:lpstr>Office Theme</vt:lpstr>
      <vt:lpstr>Probabilistic programming Day 2</vt:lpstr>
      <vt:lpstr>Recap</vt:lpstr>
      <vt:lpstr>Today</vt:lpstr>
      <vt:lpstr>Boostraping the poisson</vt:lpstr>
      <vt:lpstr>Distribution by sampling: Bootstrap!</vt:lpstr>
      <vt:lpstr>The Non-parametric Bootstrap as a Bayesian Model</vt:lpstr>
      <vt:lpstr>Poisson</vt:lpstr>
      <vt:lpstr>Poisson</vt:lpstr>
      <vt:lpstr>Poisson Bootstrap vs Bayesian Inference demo</vt:lpstr>
      <vt:lpstr>Sampling</vt:lpstr>
      <vt:lpstr>Why sampling? </vt:lpstr>
      <vt:lpstr>Sampling demo</vt:lpstr>
      <vt:lpstr>Sampling</vt:lpstr>
      <vt:lpstr>A Short History of Markov Chain Monte Carlo </vt:lpstr>
      <vt:lpstr>Metropolis Hastings Algo 1953</vt:lpstr>
      <vt:lpstr>MCMC</vt:lpstr>
      <vt:lpstr>PowerPoint Presentation</vt:lpstr>
      <vt:lpstr>MCMC en pratique</vt:lpstr>
      <vt:lpstr>Acception criteria</vt:lpstr>
      <vt:lpstr>MCMC Implementation</vt:lpstr>
      <vt:lpstr>Why does Metropolis-Hastings work?</vt:lpstr>
      <vt:lpstr>Metropolis-Hastings</vt:lpstr>
      <vt:lpstr>PowerPoint Presentation</vt:lpstr>
      <vt:lpstr>PowerPoint Presentation</vt:lpstr>
      <vt:lpstr>Acceptance criteria</vt:lpstr>
      <vt:lpstr>MCMC by Christopher Fonnesbeck</vt:lpstr>
      <vt:lpstr>MCMC implementation</vt:lpstr>
      <vt:lpstr>Bayesian Linear regression</vt:lpstr>
      <vt:lpstr>Freq vs Bayes</vt:lpstr>
      <vt:lpstr>likelihood / linear regression</vt:lpstr>
      <vt:lpstr>Bayesian linear regression</vt:lpstr>
      <vt:lpstr>PowerPoint Presentation</vt:lpstr>
      <vt:lpstr>GLM</vt:lpstr>
      <vt:lpstr>Application to Ozone</vt:lpstr>
      <vt:lpstr>Ozone dataset</vt:lpstr>
      <vt:lpstr>Student-T distribution</vt:lpstr>
      <vt:lpstr>Logistic regression</vt:lpstr>
      <vt:lpstr>Binary classification</vt:lpstr>
      <vt:lpstr>Predict</vt:lpstr>
      <vt:lpstr>Reuse the parameters </vt:lpstr>
      <vt:lpstr>Posterior Predictive Checks</vt:lpstr>
      <vt:lpstr>Optimize</vt:lpstr>
      <vt:lpstr>pymc3.plots</vt:lpstr>
      <vt:lpstr>Model Comparison</vt:lpstr>
      <vt:lpstr>Model debugging</vt:lpstr>
      <vt:lpstr>WAIC – comparison, model selection</vt:lpstr>
      <vt:lpstr>Maximum a posteriori methods </vt:lpstr>
      <vt:lpstr>Posterior Predictive Checks</vt:lpstr>
      <vt:lpstr>Sampler stats </vt:lpstr>
      <vt:lpstr>GLM</vt:lpstr>
      <vt:lpstr>Generalized Linear Models</vt:lpstr>
      <vt:lpstr>PowerPoint Presentation</vt:lpstr>
      <vt:lpstr>Resources and tutorials</vt:lpstr>
      <vt:lpstr>Further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Day2</dc:title>
  <dc:creator>Alex Perrier</dc:creator>
  <cp:lastModifiedBy>Alex Perrier</cp:lastModifiedBy>
  <cp:revision>149</cp:revision>
  <dcterms:created xsi:type="dcterms:W3CDTF">2019-02-27T17:28:12Z</dcterms:created>
  <dcterms:modified xsi:type="dcterms:W3CDTF">2019-03-26T16:03:14Z</dcterms:modified>
</cp:coreProperties>
</file>

<file path=docProps/thumbnail.jpeg>
</file>